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706"/>
  </p:normalViewPr>
  <p:slideViewPr>
    <p:cSldViewPr snapToGrid="0" showGuides="1">
      <p:cViewPr varScale="1">
        <p:scale>
          <a:sx n="133" d="100"/>
          <a:sy n="133" d="100"/>
        </p:scale>
        <p:origin x="224" y="15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879E2-9434-9CB2-6DB4-C901963C9C0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A7E495-AAF6-C3BA-0C13-2D6D8053F05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9EBEB75-C499-AE5F-6BA1-A2868D12A47C}"/>
              </a:ext>
            </a:extLst>
          </p:cNvPr>
          <p:cNvSpPr>
            <a:spLocks noGrp="1"/>
          </p:cNvSpPr>
          <p:nvPr>
            <p:ph type="dt" sz="half" idx="10"/>
          </p:nvPr>
        </p:nvSpPr>
        <p:spPr/>
        <p:txBody>
          <a:bodyPr/>
          <a:lstStyle/>
          <a:p>
            <a:fld id="{85507CFB-E994-AE43-BDD7-6B299D0939C4}" type="datetimeFigureOut">
              <a:rPr lang="en-US" smtClean="0"/>
              <a:t>2/26/25</a:t>
            </a:fld>
            <a:endParaRPr lang="en-US"/>
          </a:p>
        </p:txBody>
      </p:sp>
      <p:sp>
        <p:nvSpPr>
          <p:cNvPr id="5" name="Footer Placeholder 4">
            <a:extLst>
              <a:ext uri="{FF2B5EF4-FFF2-40B4-BE49-F238E27FC236}">
                <a16:creationId xmlns:a16="http://schemas.microsoft.com/office/drawing/2014/main" id="{1B5189DE-F5C4-F361-01D9-1A4A88C139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A7D442-C8E9-EE3A-AF06-3B41B18994A1}"/>
              </a:ext>
            </a:extLst>
          </p:cNvPr>
          <p:cNvSpPr>
            <a:spLocks noGrp="1"/>
          </p:cNvSpPr>
          <p:nvPr>
            <p:ph type="sldNum" sz="quarter" idx="12"/>
          </p:nvPr>
        </p:nvSpPr>
        <p:spPr/>
        <p:txBody>
          <a:bodyPr/>
          <a:lstStyle/>
          <a:p>
            <a:fld id="{A52EF653-41FE-DB46-82A7-6F83D957AB43}" type="slidenum">
              <a:rPr lang="en-US" smtClean="0"/>
              <a:t>‹#›</a:t>
            </a:fld>
            <a:endParaRPr lang="en-US"/>
          </a:p>
        </p:txBody>
      </p:sp>
    </p:spTree>
    <p:extLst>
      <p:ext uri="{BB962C8B-B14F-4D97-AF65-F5344CB8AC3E}">
        <p14:creationId xmlns:p14="http://schemas.microsoft.com/office/powerpoint/2010/main" val="4172258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ADD74-4BA1-17B1-FFEE-15B03F4CBF3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1F3431A-2054-D356-AE7E-CE5E7BAA1D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4690BD-052B-562B-F50C-AFB3BED0D456}"/>
              </a:ext>
            </a:extLst>
          </p:cNvPr>
          <p:cNvSpPr>
            <a:spLocks noGrp="1"/>
          </p:cNvSpPr>
          <p:nvPr>
            <p:ph type="dt" sz="half" idx="10"/>
          </p:nvPr>
        </p:nvSpPr>
        <p:spPr/>
        <p:txBody>
          <a:bodyPr/>
          <a:lstStyle/>
          <a:p>
            <a:fld id="{85507CFB-E994-AE43-BDD7-6B299D0939C4}" type="datetimeFigureOut">
              <a:rPr lang="en-US" smtClean="0"/>
              <a:t>2/26/25</a:t>
            </a:fld>
            <a:endParaRPr lang="en-US"/>
          </a:p>
        </p:txBody>
      </p:sp>
      <p:sp>
        <p:nvSpPr>
          <p:cNvPr id="5" name="Footer Placeholder 4">
            <a:extLst>
              <a:ext uri="{FF2B5EF4-FFF2-40B4-BE49-F238E27FC236}">
                <a16:creationId xmlns:a16="http://schemas.microsoft.com/office/drawing/2014/main" id="{AC047172-D86D-E446-B41C-C311086C8F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9E8D6A-567C-E986-255E-730E3953B2D7}"/>
              </a:ext>
            </a:extLst>
          </p:cNvPr>
          <p:cNvSpPr>
            <a:spLocks noGrp="1"/>
          </p:cNvSpPr>
          <p:nvPr>
            <p:ph type="sldNum" sz="quarter" idx="12"/>
          </p:nvPr>
        </p:nvSpPr>
        <p:spPr/>
        <p:txBody>
          <a:bodyPr/>
          <a:lstStyle/>
          <a:p>
            <a:fld id="{A52EF653-41FE-DB46-82A7-6F83D957AB43}" type="slidenum">
              <a:rPr lang="en-US" smtClean="0"/>
              <a:t>‹#›</a:t>
            </a:fld>
            <a:endParaRPr lang="en-US"/>
          </a:p>
        </p:txBody>
      </p:sp>
    </p:spTree>
    <p:extLst>
      <p:ext uri="{BB962C8B-B14F-4D97-AF65-F5344CB8AC3E}">
        <p14:creationId xmlns:p14="http://schemas.microsoft.com/office/powerpoint/2010/main" val="2530593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6B1CFF-683E-F65C-B528-7DFC4131B94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EC6FF8-113A-8413-08FA-E30AA6F648C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97BC69-4549-F47F-EAE3-F209AB037ACF}"/>
              </a:ext>
            </a:extLst>
          </p:cNvPr>
          <p:cNvSpPr>
            <a:spLocks noGrp="1"/>
          </p:cNvSpPr>
          <p:nvPr>
            <p:ph type="dt" sz="half" idx="10"/>
          </p:nvPr>
        </p:nvSpPr>
        <p:spPr/>
        <p:txBody>
          <a:bodyPr/>
          <a:lstStyle/>
          <a:p>
            <a:fld id="{85507CFB-E994-AE43-BDD7-6B299D0939C4}" type="datetimeFigureOut">
              <a:rPr lang="en-US" smtClean="0"/>
              <a:t>2/26/25</a:t>
            </a:fld>
            <a:endParaRPr lang="en-US"/>
          </a:p>
        </p:txBody>
      </p:sp>
      <p:sp>
        <p:nvSpPr>
          <p:cNvPr id="5" name="Footer Placeholder 4">
            <a:extLst>
              <a:ext uri="{FF2B5EF4-FFF2-40B4-BE49-F238E27FC236}">
                <a16:creationId xmlns:a16="http://schemas.microsoft.com/office/drawing/2014/main" id="{68448E3A-A8B0-070D-EA08-EA6DA24618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77F108-EC6E-0CB0-9EDE-7D80DD5CB8CF}"/>
              </a:ext>
            </a:extLst>
          </p:cNvPr>
          <p:cNvSpPr>
            <a:spLocks noGrp="1"/>
          </p:cNvSpPr>
          <p:nvPr>
            <p:ph type="sldNum" sz="quarter" idx="12"/>
          </p:nvPr>
        </p:nvSpPr>
        <p:spPr/>
        <p:txBody>
          <a:bodyPr/>
          <a:lstStyle/>
          <a:p>
            <a:fld id="{A52EF653-41FE-DB46-82A7-6F83D957AB43}" type="slidenum">
              <a:rPr lang="en-US" smtClean="0"/>
              <a:t>‹#›</a:t>
            </a:fld>
            <a:endParaRPr lang="en-US"/>
          </a:p>
        </p:txBody>
      </p:sp>
    </p:spTree>
    <p:extLst>
      <p:ext uri="{BB962C8B-B14F-4D97-AF65-F5344CB8AC3E}">
        <p14:creationId xmlns:p14="http://schemas.microsoft.com/office/powerpoint/2010/main" val="1085263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718C3-D9A6-3815-1A63-C33921F355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20786D-9590-7853-D6D0-168DD4BA1E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C0A508-8EA3-AE62-275B-14750BADBF3E}"/>
              </a:ext>
            </a:extLst>
          </p:cNvPr>
          <p:cNvSpPr>
            <a:spLocks noGrp="1"/>
          </p:cNvSpPr>
          <p:nvPr>
            <p:ph type="dt" sz="half" idx="10"/>
          </p:nvPr>
        </p:nvSpPr>
        <p:spPr/>
        <p:txBody>
          <a:bodyPr/>
          <a:lstStyle/>
          <a:p>
            <a:fld id="{85507CFB-E994-AE43-BDD7-6B299D0939C4}" type="datetimeFigureOut">
              <a:rPr lang="en-US" smtClean="0"/>
              <a:t>2/26/25</a:t>
            </a:fld>
            <a:endParaRPr lang="en-US"/>
          </a:p>
        </p:txBody>
      </p:sp>
      <p:sp>
        <p:nvSpPr>
          <p:cNvPr id="5" name="Footer Placeholder 4">
            <a:extLst>
              <a:ext uri="{FF2B5EF4-FFF2-40B4-BE49-F238E27FC236}">
                <a16:creationId xmlns:a16="http://schemas.microsoft.com/office/drawing/2014/main" id="{62E171D8-9DAC-FA24-4078-5CF048F17A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A4B579-D378-F8A5-A769-AA4452D16034}"/>
              </a:ext>
            </a:extLst>
          </p:cNvPr>
          <p:cNvSpPr>
            <a:spLocks noGrp="1"/>
          </p:cNvSpPr>
          <p:nvPr>
            <p:ph type="sldNum" sz="quarter" idx="12"/>
          </p:nvPr>
        </p:nvSpPr>
        <p:spPr/>
        <p:txBody>
          <a:bodyPr/>
          <a:lstStyle/>
          <a:p>
            <a:fld id="{A52EF653-41FE-DB46-82A7-6F83D957AB43}" type="slidenum">
              <a:rPr lang="en-US" smtClean="0"/>
              <a:t>‹#›</a:t>
            </a:fld>
            <a:endParaRPr lang="en-US"/>
          </a:p>
        </p:txBody>
      </p:sp>
    </p:spTree>
    <p:extLst>
      <p:ext uri="{BB962C8B-B14F-4D97-AF65-F5344CB8AC3E}">
        <p14:creationId xmlns:p14="http://schemas.microsoft.com/office/powerpoint/2010/main" val="3334098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78688-C0A0-F548-C992-D4BD981A44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EE79F4B-0DC3-E409-1A8E-A0DEB1ACD05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5A5BEC-D521-105F-B3B0-6571FD7DE9FD}"/>
              </a:ext>
            </a:extLst>
          </p:cNvPr>
          <p:cNvSpPr>
            <a:spLocks noGrp="1"/>
          </p:cNvSpPr>
          <p:nvPr>
            <p:ph type="dt" sz="half" idx="10"/>
          </p:nvPr>
        </p:nvSpPr>
        <p:spPr/>
        <p:txBody>
          <a:bodyPr/>
          <a:lstStyle/>
          <a:p>
            <a:fld id="{85507CFB-E994-AE43-BDD7-6B299D0939C4}" type="datetimeFigureOut">
              <a:rPr lang="en-US" smtClean="0"/>
              <a:t>2/26/25</a:t>
            </a:fld>
            <a:endParaRPr lang="en-US"/>
          </a:p>
        </p:txBody>
      </p:sp>
      <p:sp>
        <p:nvSpPr>
          <p:cNvPr id="5" name="Footer Placeholder 4">
            <a:extLst>
              <a:ext uri="{FF2B5EF4-FFF2-40B4-BE49-F238E27FC236}">
                <a16:creationId xmlns:a16="http://schemas.microsoft.com/office/drawing/2014/main" id="{7A40F545-29D7-E32C-63D1-395854474C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4608BA-0F71-2540-F78B-03776B1C2CD1}"/>
              </a:ext>
            </a:extLst>
          </p:cNvPr>
          <p:cNvSpPr>
            <a:spLocks noGrp="1"/>
          </p:cNvSpPr>
          <p:nvPr>
            <p:ph type="sldNum" sz="quarter" idx="12"/>
          </p:nvPr>
        </p:nvSpPr>
        <p:spPr/>
        <p:txBody>
          <a:bodyPr/>
          <a:lstStyle/>
          <a:p>
            <a:fld id="{A52EF653-41FE-DB46-82A7-6F83D957AB43}" type="slidenum">
              <a:rPr lang="en-US" smtClean="0"/>
              <a:t>‹#›</a:t>
            </a:fld>
            <a:endParaRPr lang="en-US"/>
          </a:p>
        </p:txBody>
      </p:sp>
    </p:spTree>
    <p:extLst>
      <p:ext uri="{BB962C8B-B14F-4D97-AF65-F5344CB8AC3E}">
        <p14:creationId xmlns:p14="http://schemas.microsoft.com/office/powerpoint/2010/main" val="2554747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8F4B6-412D-0A22-C14F-40AF87E04D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521485-FE51-35F6-80C1-87B203D6D9C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2A256B-F32D-ABE1-7420-B9D1722E86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FE600C-C0C0-08C5-9034-94EDE794E094}"/>
              </a:ext>
            </a:extLst>
          </p:cNvPr>
          <p:cNvSpPr>
            <a:spLocks noGrp="1"/>
          </p:cNvSpPr>
          <p:nvPr>
            <p:ph type="dt" sz="half" idx="10"/>
          </p:nvPr>
        </p:nvSpPr>
        <p:spPr/>
        <p:txBody>
          <a:bodyPr/>
          <a:lstStyle/>
          <a:p>
            <a:fld id="{85507CFB-E994-AE43-BDD7-6B299D0939C4}" type="datetimeFigureOut">
              <a:rPr lang="en-US" smtClean="0"/>
              <a:t>2/26/25</a:t>
            </a:fld>
            <a:endParaRPr lang="en-US"/>
          </a:p>
        </p:txBody>
      </p:sp>
      <p:sp>
        <p:nvSpPr>
          <p:cNvPr id="6" name="Footer Placeholder 5">
            <a:extLst>
              <a:ext uri="{FF2B5EF4-FFF2-40B4-BE49-F238E27FC236}">
                <a16:creationId xmlns:a16="http://schemas.microsoft.com/office/drawing/2014/main" id="{F103C661-20BB-DF9D-E86D-57662E4C56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87A0DC-275B-B05B-6F39-7F1C58F4B819}"/>
              </a:ext>
            </a:extLst>
          </p:cNvPr>
          <p:cNvSpPr>
            <a:spLocks noGrp="1"/>
          </p:cNvSpPr>
          <p:nvPr>
            <p:ph type="sldNum" sz="quarter" idx="12"/>
          </p:nvPr>
        </p:nvSpPr>
        <p:spPr/>
        <p:txBody>
          <a:bodyPr/>
          <a:lstStyle/>
          <a:p>
            <a:fld id="{A52EF653-41FE-DB46-82A7-6F83D957AB43}" type="slidenum">
              <a:rPr lang="en-US" smtClean="0"/>
              <a:t>‹#›</a:t>
            </a:fld>
            <a:endParaRPr lang="en-US"/>
          </a:p>
        </p:txBody>
      </p:sp>
    </p:spTree>
    <p:extLst>
      <p:ext uri="{BB962C8B-B14F-4D97-AF65-F5344CB8AC3E}">
        <p14:creationId xmlns:p14="http://schemas.microsoft.com/office/powerpoint/2010/main" val="15112460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D6252-4C3D-9D05-F7B3-0AE5F8D407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770DB97-459D-7A66-2A2C-8E5562F2E7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20C1C84-0123-6419-6D80-FEBB0C6D02F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96F065D-703F-78CB-43C5-85FB9F1555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815D1D-DAD8-8DF9-1FB7-00089706358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83E2843-2BFD-0E14-879D-08A6456C91AA}"/>
              </a:ext>
            </a:extLst>
          </p:cNvPr>
          <p:cNvSpPr>
            <a:spLocks noGrp="1"/>
          </p:cNvSpPr>
          <p:nvPr>
            <p:ph type="dt" sz="half" idx="10"/>
          </p:nvPr>
        </p:nvSpPr>
        <p:spPr/>
        <p:txBody>
          <a:bodyPr/>
          <a:lstStyle/>
          <a:p>
            <a:fld id="{85507CFB-E994-AE43-BDD7-6B299D0939C4}" type="datetimeFigureOut">
              <a:rPr lang="en-US" smtClean="0"/>
              <a:t>2/26/25</a:t>
            </a:fld>
            <a:endParaRPr lang="en-US"/>
          </a:p>
        </p:txBody>
      </p:sp>
      <p:sp>
        <p:nvSpPr>
          <p:cNvPr id="8" name="Footer Placeholder 7">
            <a:extLst>
              <a:ext uri="{FF2B5EF4-FFF2-40B4-BE49-F238E27FC236}">
                <a16:creationId xmlns:a16="http://schemas.microsoft.com/office/drawing/2014/main" id="{3C9FA2E3-6ED3-E070-467C-78B85EB877E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DA0068-6535-1736-078B-D0336D129A1B}"/>
              </a:ext>
            </a:extLst>
          </p:cNvPr>
          <p:cNvSpPr>
            <a:spLocks noGrp="1"/>
          </p:cNvSpPr>
          <p:nvPr>
            <p:ph type="sldNum" sz="quarter" idx="12"/>
          </p:nvPr>
        </p:nvSpPr>
        <p:spPr/>
        <p:txBody>
          <a:bodyPr/>
          <a:lstStyle/>
          <a:p>
            <a:fld id="{A52EF653-41FE-DB46-82A7-6F83D957AB43}" type="slidenum">
              <a:rPr lang="en-US" smtClean="0"/>
              <a:t>‹#›</a:t>
            </a:fld>
            <a:endParaRPr lang="en-US"/>
          </a:p>
        </p:txBody>
      </p:sp>
    </p:spTree>
    <p:extLst>
      <p:ext uri="{BB962C8B-B14F-4D97-AF65-F5344CB8AC3E}">
        <p14:creationId xmlns:p14="http://schemas.microsoft.com/office/powerpoint/2010/main" val="238001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DEDE2-12EA-9929-E105-0C63BC8BEF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9F90951-C04F-437B-EA7D-44329421B982}"/>
              </a:ext>
            </a:extLst>
          </p:cNvPr>
          <p:cNvSpPr>
            <a:spLocks noGrp="1"/>
          </p:cNvSpPr>
          <p:nvPr>
            <p:ph type="dt" sz="half" idx="10"/>
          </p:nvPr>
        </p:nvSpPr>
        <p:spPr/>
        <p:txBody>
          <a:bodyPr/>
          <a:lstStyle/>
          <a:p>
            <a:fld id="{85507CFB-E994-AE43-BDD7-6B299D0939C4}" type="datetimeFigureOut">
              <a:rPr lang="en-US" smtClean="0"/>
              <a:t>2/26/25</a:t>
            </a:fld>
            <a:endParaRPr lang="en-US"/>
          </a:p>
        </p:txBody>
      </p:sp>
      <p:sp>
        <p:nvSpPr>
          <p:cNvPr id="4" name="Footer Placeholder 3">
            <a:extLst>
              <a:ext uri="{FF2B5EF4-FFF2-40B4-BE49-F238E27FC236}">
                <a16:creationId xmlns:a16="http://schemas.microsoft.com/office/drawing/2014/main" id="{049AC9DF-AE48-FCED-1576-018967C744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7946FF-DE93-A400-AF8C-B03196000471}"/>
              </a:ext>
            </a:extLst>
          </p:cNvPr>
          <p:cNvSpPr>
            <a:spLocks noGrp="1"/>
          </p:cNvSpPr>
          <p:nvPr>
            <p:ph type="sldNum" sz="quarter" idx="12"/>
          </p:nvPr>
        </p:nvSpPr>
        <p:spPr/>
        <p:txBody>
          <a:bodyPr/>
          <a:lstStyle/>
          <a:p>
            <a:fld id="{A52EF653-41FE-DB46-82A7-6F83D957AB43}" type="slidenum">
              <a:rPr lang="en-US" smtClean="0"/>
              <a:t>‹#›</a:t>
            </a:fld>
            <a:endParaRPr lang="en-US"/>
          </a:p>
        </p:txBody>
      </p:sp>
    </p:spTree>
    <p:extLst>
      <p:ext uri="{BB962C8B-B14F-4D97-AF65-F5344CB8AC3E}">
        <p14:creationId xmlns:p14="http://schemas.microsoft.com/office/powerpoint/2010/main" val="42335777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23A159-489A-D258-3875-092889CED5F2}"/>
              </a:ext>
            </a:extLst>
          </p:cNvPr>
          <p:cNvSpPr>
            <a:spLocks noGrp="1"/>
          </p:cNvSpPr>
          <p:nvPr>
            <p:ph type="dt" sz="half" idx="10"/>
          </p:nvPr>
        </p:nvSpPr>
        <p:spPr/>
        <p:txBody>
          <a:bodyPr/>
          <a:lstStyle/>
          <a:p>
            <a:fld id="{85507CFB-E994-AE43-BDD7-6B299D0939C4}" type="datetimeFigureOut">
              <a:rPr lang="en-US" smtClean="0"/>
              <a:t>2/26/25</a:t>
            </a:fld>
            <a:endParaRPr lang="en-US"/>
          </a:p>
        </p:txBody>
      </p:sp>
      <p:sp>
        <p:nvSpPr>
          <p:cNvPr id="3" name="Footer Placeholder 2">
            <a:extLst>
              <a:ext uri="{FF2B5EF4-FFF2-40B4-BE49-F238E27FC236}">
                <a16:creationId xmlns:a16="http://schemas.microsoft.com/office/drawing/2014/main" id="{9FF46AF4-569F-C920-3C8D-65BDF10AE44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143977-942B-87CE-8BF1-0CC094758D9E}"/>
              </a:ext>
            </a:extLst>
          </p:cNvPr>
          <p:cNvSpPr>
            <a:spLocks noGrp="1"/>
          </p:cNvSpPr>
          <p:nvPr>
            <p:ph type="sldNum" sz="quarter" idx="12"/>
          </p:nvPr>
        </p:nvSpPr>
        <p:spPr/>
        <p:txBody>
          <a:bodyPr/>
          <a:lstStyle/>
          <a:p>
            <a:fld id="{A52EF653-41FE-DB46-82A7-6F83D957AB43}" type="slidenum">
              <a:rPr lang="en-US" smtClean="0"/>
              <a:t>‹#›</a:t>
            </a:fld>
            <a:endParaRPr lang="en-US"/>
          </a:p>
        </p:txBody>
      </p:sp>
    </p:spTree>
    <p:extLst>
      <p:ext uri="{BB962C8B-B14F-4D97-AF65-F5344CB8AC3E}">
        <p14:creationId xmlns:p14="http://schemas.microsoft.com/office/powerpoint/2010/main" val="4209934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2003A-FB61-9D4A-437B-261D047CCF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101C01-046F-BDD4-0C18-8BFBA1EEBE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F9B957-2E2C-5F48-B5D4-FFE41E36AC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C3C8AC-FD32-1F4C-D9FC-4BA05ED95B98}"/>
              </a:ext>
            </a:extLst>
          </p:cNvPr>
          <p:cNvSpPr>
            <a:spLocks noGrp="1"/>
          </p:cNvSpPr>
          <p:nvPr>
            <p:ph type="dt" sz="half" idx="10"/>
          </p:nvPr>
        </p:nvSpPr>
        <p:spPr/>
        <p:txBody>
          <a:bodyPr/>
          <a:lstStyle/>
          <a:p>
            <a:fld id="{85507CFB-E994-AE43-BDD7-6B299D0939C4}" type="datetimeFigureOut">
              <a:rPr lang="en-US" smtClean="0"/>
              <a:t>2/26/25</a:t>
            </a:fld>
            <a:endParaRPr lang="en-US"/>
          </a:p>
        </p:txBody>
      </p:sp>
      <p:sp>
        <p:nvSpPr>
          <p:cNvPr id="6" name="Footer Placeholder 5">
            <a:extLst>
              <a:ext uri="{FF2B5EF4-FFF2-40B4-BE49-F238E27FC236}">
                <a16:creationId xmlns:a16="http://schemas.microsoft.com/office/drawing/2014/main" id="{94C2B415-8D55-722A-14F4-94A95F599B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8D51C7-2D19-A7E7-A996-B2AE287829A1}"/>
              </a:ext>
            </a:extLst>
          </p:cNvPr>
          <p:cNvSpPr>
            <a:spLocks noGrp="1"/>
          </p:cNvSpPr>
          <p:nvPr>
            <p:ph type="sldNum" sz="quarter" idx="12"/>
          </p:nvPr>
        </p:nvSpPr>
        <p:spPr/>
        <p:txBody>
          <a:bodyPr/>
          <a:lstStyle/>
          <a:p>
            <a:fld id="{A52EF653-41FE-DB46-82A7-6F83D957AB43}" type="slidenum">
              <a:rPr lang="en-US" smtClean="0"/>
              <a:t>‹#›</a:t>
            </a:fld>
            <a:endParaRPr lang="en-US"/>
          </a:p>
        </p:txBody>
      </p:sp>
    </p:spTree>
    <p:extLst>
      <p:ext uri="{BB962C8B-B14F-4D97-AF65-F5344CB8AC3E}">
        <p14:creationId xmlns:p14="http://schemas.microsoft.com/office/powerpoint/2010/main" val="922378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DDB6E-D571-65D0-3980-65CF297FCA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7D658D-4D35-63FD-504C-82A0CAE686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75F1D9-AF3E-66A1-F481-86801DAF87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29C9CF-4C07-02C2-BAE5-1B77041E88B5}"/>
              </a:ext>
            </a:extLst>
          </p:cNvPr>
          <p:cNvSpPr>
            <a:spLocks noGrp="1"/>
          </p:cNvSpPr>
          <p:nvPr>
            <p:ph type="dt" sz="half" idx="10"/>
          </p:nvPr>
        </p:nvSpPr>
        <p:spPr/>
        <p:txBody>
          <a:bodyPr/>
          <a:lstStyle/>
          <a:p>
            <a:fld id="{85507CFB-E994-AE43-BDD7-6B299D0939C4}" type="datetimeFigureOut">
              <a:rPr lang="en-US" smtClean="0"/>
              <a:t>2/26/25</a:t>
            </a:fld>
            <a:endParaRPr lang="en-US"/>
          </a:p>
        </p:txBody>
      </p:sp>
      <p:sp>
        <p:nvSpPr>
          <p:cNvPr id="6" name="Footer Placeholder 5">
            <a:extLst>
              <a:ext uri="{FF2B5EF4-FFF2-40B4-BE49-F238E27FC236}">
                <a16:creationId xmlns:a16="http://schemas.microsoft.com/office/drawing/2014/main" id="{A8159282-2ED5-8512-2722-83E5E0936E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1908EC-2844-9420-ADE3-F00B9F0FAAEF}"/>
              </a:ext>
            </a:extLst>
          </p:cNvPr>
          <p:cNvSpPr>
            <a:spLocks noGrp="1"/>
          </p:cNvSpPr>
          <p:nvPr>
            <p:ph type="sldNum" sz="quarter" idx="12"/>
          </p:nvPr>
        </p:nvSpPr>
        <p:spPr/>
        <p:txBody>
          <a:bodyPr/>
          <a:lstStyle/>
          <a:p>
            <a:fld id="{A52EF653-41FE-DB46-82A7-6F83D957AB43}" type="slidenum">
              <a:rPr lang="en-US" smtClean="0"/>
              <a:t>‹#›</a:t>
            </a:fld>
            <a:endParaRPr lang="en-US"/>
          </a:p>
        </p:txBody>
      </p:sp>
    </p:spTree>
    <p:extLst>
      <p:ext uri="{BB962C8B-B14F-4D97-AF65-F5344CB8AC3E}">
        <p14:creationId xmlns:p14="http://schemas.microsoft.com/office/powerpoint/2010/main" val="5214018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3350E8-5A96-67B4-4321-2E59C75ADB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E525B40-D794-A658-7F15-41A4832CDF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205935-1C4E-14E1-6067-0277B72172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5507CFB-E994-AE43-BDD7-6B299D0939C4}" type="datetimeFigureOut">
              <a:rPr lang="en-US" smtClean="0"/>
              <a:t>2/26/25</a:t>
            </a:fld>
            <a:endParaRPr lang="en-US"/>
          </a:p>
        </p:txBody>
      </p:sp>
      <p:sp>
        <p:nvSpPr>
          <p:cNvPr id="5" name="Footer Placeholder 4">
            <a:extLst>
              <a:ext uri="{FF2B5EF4-FFF2-40B4-BE49-F238E27FC236}">
                <a16:creationId xmlns:a16="http://schemas.microsoft.com/office/drawing/2014/main" id="{79B3FAAD-7E44-E17F-7DF0-8B504B29C64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FE40B58-A14B-692A-0AAC-309DA4D7A0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52EF653-41FE-DB46-82A7-6F83D957AB43}" type="slidenum">
              <a:rPr lang="en-US" smtClean="0"/>
              <a:t>‹#›</a:t>
            </a:fld>
            <a:endParaRPr lang="en-US"/>
          </a:p>
        </p:txBody>
      </p:sp>
    </p:spTree>
    <p:extLst>
      <p:ext uri="{BB962C8B-B14F-4D97-AF65-F5344CB8AC3E}">
        <p14:creationId xmlns:p14="http://schemas.microsoft.com/office/powerpoint/2010/main" val="445912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1496A1D-630F-D6E2-8991-86DE47058ADC}"/>
              </a:ext>
            </a:extLst>
          </p:cNvPr>
          <p:cNvSpPr txBox="1"/>
          <p:nvPr/>
        </p:nvSpPr>
        <p:spPr>
          <a:xfrm>
            <a:off x="2338937" y="4830279"/>
            <a:ext cx="7772401" cy="2031325"/>
          </a:xfrm>
          <a:prstGeom prst="rect">
            <a:avLst/>
          </a:prstGeom>
          <a:noFill/>
        </p:spPr>
        <p:txBody>
          <a:bodyPr wrap="square" rtlCol="0">
            <a:spAutoFit/>
          </a:bodyPr>
          <a:lstStyle/>
          <a:p>
            <a:pPr algn="just"/>
            <a:r>
              <a:rPr lang="en-US" sz="1400" b="1" dirty="0">
                <a:effectLst/>
                <a:latin typeface="Times New Roman" panose="02020603050405020304" pitchFamily="18" charset="0"/>
                <a:ea typeface="Calibri" panose="020F0502020204030204" pitchFamily="34" charset="0"/>
              </a:rPr>
              <a:t>Figure 1. </a:t>
            </a:r>
            <a:r>
              <a:rPr lang="en-US" sz="1400" dirty="0">
                <a:effectLst/>
                <a:latin typeface="Times New Roman" panose="02020603050405020304" pitchFamily="18" charset="0"/>
                <a:ea typeface="Calibri" panose="020F0502020204030204" pitchFamily="34" charset="0"/>
              </a:rPr>
              <a:t>Effects of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concentration, inoculation, and nitrogen fertilization on leaf nitrogen per unit leaf area (a) and chlorophyll content per unit leaf area (b). Nitrogen fertilization is on the x-axis in both panels. Red shaded points and trendlines indicate plants grown under elevated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while blue shaded points and trendlines indicate plants grown under ambient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Light blue and light red circular points and trendlines indicate measurements collected from uninoculated plants, while dark blue and dark red triangular points indicate measurements collected from inoculated plants. Solid trendlines indicate regression slopes that are different from zero (</a:t>
            </a:r>
            <a:r>
              <a:rPr lang="en-US" sz="1400" i="1" dirty="0">
                <a:effectLst/>
                <a:latin typeface="Times New Roman" panose="02020603050405020304" pitchFamily="18" charset="0"/>
                <a:ea typeface="Calibri" panose="020F0502020204030204" pitchFamily="34" charset="0"/>
              </a:rPr>
              <a:t>p</a:t>
            </a:r>
            <a:r>
              <a:rPr lang="en-US" sz="1400" dirty="0">
                <a:effectLst/>
                <a:latin typeface="Times New Roman" panose="02020603050405020304" pitchFamily="18" charset="0"/>
                <a:ea typeface="Calibri" panose="020F0502020204030204" pitchFamily="34" charset="0"/>
              </a:rPr>
              <a:t>&lt;0.05), while dashed trendlines indicate slopes that are not distinguishable from zero (</a:t>
            </a:r>
            <a:r>
              <a:rPr lang="en-US" sz="1400" i="1" dirty="0">
                <a:effectLst/>
                <a:latin typeface="Times New Roman" panose="02020603050405020304" pitchFamily="18" charset="0"/>
                <a:ea typeface="Calibri" panose="020F0502020204030204" pitchFamily="34" charset="0"/>
              </a:rPr>
              <a:t>p</a:t>
            </a:r>
            <a:r>
              <a:rPr lang="en-US" sz="1400" dirty="0">
                <a:effectLst/>
                <a:latin typeface="Times New Roman" panose="02020603050405020304" pitchFamily="18" charset="0"/>
                <a:ea typeface="Calibri" panose="020F0502020204030204" pitchFamily="34" charset="0"/>
              </a:rPr>
              <a:t>&gt;0.05). Error ribbons of each trendline represent the upper and lower 95% confidence intervals.</a:t>
            </a:r>
            <a:r>
              <a:rPr lang="en-US" sz="1400" dirty="0">
                <a:effectLst/>
              </a:rPr>
              <a:t> </a:t>
            </a:r>
            <a:endParaRPr lang="en-US" sz="1400" dirty="0"/>
          </a:p>
        </p:txBody>
      </p:sp>
      <p:pic>
        <p:nvPicPr>
          <p:cNvPr id="8" name="Picture 7" descr="A diagram of soil fertilization&#10;&#10;AI-generated content may be incorrect.">
            <a:extLst>
              <a:ext uri="{FF2B5EF4-FFF2-40B4-BE49-F238E27FC236}">
                <a16:creationId xmlns:a16="http://schemas.microsoft.com/office/drawing/2014/main" id="{99E16533-75F3-5822-E415-6CDD21817275}"/>
              </a:ext>
            </a:extLst>
          </p:cNvPr>
          <p:cNvPicPr>
            <a:picLocks noChangeAspect="1"/>
          </p:cNvPicPr>
          <p:nvPr/>
        </p:nvPicPr>
        <p:blipFill>
          <a:blip r:embed="rId2"/>
          <a:stretch>
            <a:fillRect/>
          </a:stretch>
        </p:blipFill>
        <p:spPr>
          <a:xfrm>
            <a:off x="2338939" y="2133600"/>
            <a:ext cx="7772400" cy="2590800"/>
          </a:xfrm>
          <a:prstGeom prst="rect">
            <a:avLst/>
          </a:prstGeom>
        </p:spPr>
      </p:pic>
    </p:spTree>
    <p:extLst>
      <p:ext uri="{BB962C8B-B14F-4D97-AF65-F5344CB8AC3E}">
        <p14:creationId xmlns:p14="http://schemas.microsoft.com/office/powerpoint/2010/main" val="1257061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different types of soil fertilization&#10;&#10;AI-generated content may be incorrect.">
            <a:extLst>
              <a:ext uri="{FF2B5EF4-FFF2-40B4-BE49-F238E27FC236}">
                <a16:creationId xmlns:a16="http://schemas.microsoft.com/office/drawing/2014/main" id="{07D7CCA0-761A-F86A-A5F1-288608CFFEDD}"/>
              </a:ext>
            </a:extLst>
          </p:cNvPr>
          <p:cNvPicPr>
            <a:picLocks noChangeAspect="1"/>
          </p:cNvPicPr>
          <p:nvPr/>
        </p:nvPicPr>
        <p:blipFill>
          <a:blip r:embed="rId2"/>
          <a:stretch>
            <a:fillRect/>
          </a:stretch>
        </p:blipFill>
        <p:spPr>
          <a:xfrm>
            <a:off x="2879271" y="0"/>
            <a:ext cx="7772400" cy="5181600"/>
          </a:xfrm>
          <a:prstGeom prst="rect">
            <a:avLst/>
          </a:prstGeom>
        </p:spPr>
      </p:pic>
      <p:sp>
        <p:nvSpPr>
          <p:cNvPr id="7" name="TextBox 6">
            <a:extLst>
              <a:ext uri="{FF2B5EF4-FFF2-40B4-BE49-F238E27FC236}">
                <a16:creationId xmlns:a16="http://schemas.microsoft.com/office/drawing/2014/main" id="{9DDCFA1A-E1DA-36B1-EDE0-7368F589A060}"/>
              </a:ext>
            </a:extLst>
          </p:cNvPr>
          <p:cNvSpPr txBox="1"/>
          <p:nvPr/>
        </p:nvSpPr>
        <p:spPr>
          <a:xfrm>
            <a:off x="67376" y="5203832"/>
            <a:ext cx="12124623" cy="1600438"/>
          </a:xfrm>
          <a:prstGeom prst="rect">
            <a:avLst/>
          </a:prstGeom>
          <a:noFill/>
        </p:spPr>
        <p:txBody>
          <a:bodyPr wrap="square" rtlCol="0">
            <a:spAutoFit/>
          </a:bodyPr>
          <a:lstStyle/>
          <a:p>
            <a:pPr marL="0" marR="0"/>
            <a:r>
              <a:rPr lang="en-US" sz="1400" b="1" dirty="0">
                <a:effectLst/>
                <a:latin typeface="Times New Roman" panose="02020603050405020304" pitchFamily="18" charset="0"/>
                <a:ea typeface="Calibri" panose="020F0502020204030204" pitchFamily="34" charset="0"/>
              </a:rPr>
              <a:t>Figure 2. </a:t>
            </a:r>
            <a:r>
              <a:rPr lang="en-US" sz="1400" dirty="0">
                <a:effectLst/>
                <a:latin typeface="Times New Roman" panose="02020603050405020304" pitchFamily="18" charset="0"/>
                <a:ea typeface="Calibri" panose="020F0502020204030204" pitchFamily="34" charset="0"/>
              </a:rPr>
              <a:t>Effects of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concentration, inoculation, and nitrogen fertilization on net photosynthesis measured under growth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concentration (a), the apparent maximum rate of Rubisco carboxylation at 25</a:t>
            </a:r>
            <a:r>
              <a:rPr lang="en-US" sz="1400" dirty="0">
                <a:effectLst/>
                <a:latin typeface="Times New Roman" panose="02020603050405020304" pitchFamily="18" charset="0"/>
                <a:ea typeface="Calibri" panose="020F0502020204030204" pitchFamily="34" charset="0"/>
                <a:cs typeface="Times New Roman" panose="02020603050405020304" pitchFamily="18" charset="0"/>
                <a:sym typeface="Symbol" pitchFamily="2" charset="2"/>
              </a:rPr>
              <a:t></a:t>
            </a:r>
            <a:r>
              <a:rPr lang="en-US" sz="1400" dirty="0">
                <a:effectLst/>
                <a:latin typeface="Times New Roman" panose="02020603050405020304" pitchFamily="18" charset="0"/>
                <a:ea typeface="Calibri" panose="020F0502020204030204" pitchFamily="34" charset="0"/>
              </a:rPr>
              <a:t>C (b), the apparent maximum rate of electron transport for RuBP regeneration at 25</a:t>
            </a:r>
            <a:r>
              <a:rPr lang="en-US" sz="1400" dirty="0">
                <a:effectLst/>
                <a:latin typeface="Times New Roman" panose="02020603050405020304" pitchFamily="18" charset="0"/>
                <a:ea typeface="Calibri" panose="020F0502020204030204" pitchFamily="34" charset="0"/>
                <a:cs typeface="Times New Roman" panose="02020603050405020304" pitchFamily="18" charset="0"/>
                <a:sym typeface="Symbol" pitchFamily="2" charset="2"/>
              </a:rPr>
              <a:t></a:t>
            </a:r>
            <a:r>
              <a:rPr lang="en-US" sz="1400" dirty="0">
                <a:effectLst/>
                <a:latin typeface="Times New Roman" panose="02020603050405020304" pitchFamily="18" charset="0"/>
                <a:ea typeface="Calibri" panose="020F0502020204030204" pitchFamily="34" charset="0"/>
              </a:rPr>
              <a:t>C (c), and the ratio of the apparent maximum rate of electron transport for RuBP regeneration to the apparent maximum rate of Rubisco carboxylation (d). Nitrogen fertilization is on the x-axis in all panels. Red shaded points and trendlines indicate plants grown under elevated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while blue shaded points and trendlines indicate plants grown under ambient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Light blue and light red circular points and trendlines indicate measurements collected from uninoculated plants, while dark blue and dark red triangular points indicate measurements collected from inoculated plants. Solid trendlines indicate regression slopes that are different from zero (</a:t>
            </a:r>
            <a:r>
              <a:rPr lang="en-US" sz="1400" i="1" dirty="0">
                <a:effectLst/>
                <a:latin typeface="Times New Roman" panose="02020603050405020304" pitchFamily="18" charset="0"/>
                <a:ea typeface="Calibri" panose="020F0502020204030204" pitchFamily="34" charset="0"/>
              </a:rPr>
              <a:t>p</a:t>
            </a:r>
            <a:r>
              <a:rPr lang="en-US" sz="1400" dirty="0">
                <a:effectLst/>
                <a:latin typeface="Times New Roman" panose="02020603050405020304" pitchFamily="18" charset="0"/>
                <a:ea typeface="Calibri" panose="020F0502020204030204" pitchFamily="34" charset="0"/>
              </a:rPr>
              <a:t>&lt;0.05), while dashed trendlines indicate slopes that are not distinguishable from zero (</a:t>
            </a:r>
            <a:r>
              <a:rPr lang="en-US" sz="1400" i="1" dirty="0">
                <a:effectLst/>
                <a:latin typeface="Times New Roman" panose="02020603050405020304" pitchFamily="18" charset="0"/>
                <a:ea typeface="Calibri" panose="020F0502020204030204" pitchFamily="34" charset="0"/>
              </a:rPr>
              <a:t>p</a:t>
            </a:r>
            <a:r>
              <a:rPr lang="en-US" sz="1400" dirty="0">
                <a:effectLst/>
                <a:latin typeface="Times New Roman" panose="02020603050405020304" pitchFamily="18" charset="0"/>
                <a:ea typeface="Calibri" panose="020F0502020204030204" pitchFamily="34" charset="0"/>
              </a:rPr>
              <a:t>&gt;0.05). Error ribbons of each trendline represent the upper and lower 95% confidence intervals.</a:t>
            </a:r>
            <a:r>
              <a:rPr lang="en-US" sz="1400" dirty="0">
                <a:effectLst/>
              </a:rPr>
              <a:t> </a:t>
            </a:r>
            <a:endParaRPr lang="en-US" sz="14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864257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different stages of fertilization&#10;&#10;AI-generated content may be incorrect.">
            <a:extLst>
              <a:ext uri="{FF2B5EF4-FFF2-40B4-BE49-F238E27FC236}">
                <a16:creationId xmlns:a16="http://schemas.microsoft.com/office/drawing/2014/main" id="{F1351563-9F8D-3B74-5891-9EDD75B11E11}"/>
              </a:ext>
            </a:extLst>
          </p:cNvPr>
          <p:cNvPicPr>
            <a:picLocks noChangeAspect="1"/>
          </p:cNvPicPr>
          <p:nvPr/>
        </p:nvPicPr>
        <p:blipFill>
          <a:blip r:embed="rId2"/>
          <a:stretch>
            <a:fillRect/>
          </a:stretch>
        </p:blipFill>
        <p:spPr>
          <a:xfrm>
            <a:off x="2925678" y="0"/>
            <a:ext cx="7772400" cy="5181600"/>
          </a:xfrm>
          <a:prstGeom prst="rect">
            <a:avLst/>
          </a:prstGeom>
        </p:spPr>
      </p:pic>
      <p:sp>
        <p:nvSpPr>
          <p:cNvPr id="6" name="TextBox 5">
            <a:extLst>
              <a:ext uri="{FF2B5EF4-FFF2-40B4-BE49-F238E27FC236}">
                <a16:creationId xmlns:a16="http://schemas.microsoft.com/office/drawing/2014/main" id="{975E26C7-1A87-C978-6481-5658D0117DEC}"/>
              </a:ext>
            </a:extLst>
          </p:cNvPr>
          <p:cNvSpPr txBox="1"/>
          <p:nvPr/>
        </p:nvSpPr>
        <p:spPr>
          <a:xfrm>
            <a:off x="67376" y="5203832"/>
            <a:ext cx="12124623" cy="1384995"/>
          </a:xfrm>
          <a:prstGeom prst="rect">
            <a:avLst/>
          </a:prstGeom>
          <a:noFill/>
        </p:spPr>
        <p:txBody>
          <a:bodyPr wrap="square" rtlCol="0">
            <a:spAutoFit/>
          </a:bodyPr>
          <a:lstStyle/>
          <a:p>
            <a:pPr marL="0" marR="0"/>
            <a:r>
              <a:rPr lang="en-US" sz="1400" b="1" dirty="0">
                <a:effectLst/>
                <a:latin typeface="Times New Roman" panose="02020603050405020304" pitchFamily="18" charset="0"/>
                <a:ea typeface="Calibri" panose="020F0502020204030204" pitchFamily="34" charset="0"/>
              </a:rPr>
              <a:t>Figure 3. </a:t>
            </a:r>
            <a:r>
              <a:rPr lang="en-US" sz="1400" dirty="0">
                <a:effectLst/>
                <a:latin typeface="Times New Roman" panose="02020603050405020304" pitchFamily="18" charset="0"/>
                <a:ea typeface="Calibri" panose="020F0502020204030204" pitchFamily="34" charset="0"/>
              </a:rPr>
              <a:t>Effects of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concentration, inoculation, and nitrogen fertilization on total leaf area (a), total biomass (b), the ratio of root biomass to shoot biomass (c), and belowground carbon cost to acquire nitrogen (d). Nitrogen fertilization is on the x-axis in all panels. Red shaded points and trendlines indicate plants grown under elevated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while blue shaded points and trendlines indicate plants grown under ambient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Light blue and light red circular points and trendlines indicate measurements collected from uninoculated plants, while dark blue and dark red triangular points indicate measurements collected from inoculated plants. Solid trendlines indicate regression slopes that are different from zero (</a:t>
            </a:r>
            <a:r>
              <a:rPr lang="en-US" sz="1400" i="1" dirty="0">
                <a:effectLst/>
                <a:latin typeface="Times New Roman" panose="02020603050405020304" pitchFamily="18" charset="0"/>
                <a:ea typeface="Calibri" panose="020F0502020204030204" pitchFamily="34" charset="0"/>
              </a:rPr>
              <a:t>p</a:t>
            </a:r>
            <a:r>
              <a:rPr lang="en-US" sz="1400" dirty="0">
                <a:effectLst/>
                <a:latin typeface="Times New Roman" panose="02020603050405020304" pitchFamily="18" charset="0"/>
                <a:ea typeface="Calibri" panose="020F0502020204030204" pitchFamily="34" charset="0"/>
              </a:rPr>
              <a:t>&lt;0.05), while dashed trendlines indicate slopes that are not distinguishable from zero (</a:t>
            </a:r>
            <a:r>
              <a:rPr lang="en-US" sz="1400" i="1" dirty="0">
                <a:effectLst/>
                <a:latin typeface="Times New Roman" panose="02020603050405020304" pitchFamily="18" charset="0"/>
                <a:ea typeface="Calibri" panose="020F0502020204030204" pitchFamily="34" charset="0"/>
              </a:rPr>
              <a:t>p</a:t>
            </a:r>
            <a:r>
              <a:rPr lang="en-US" sz="1400" dirty="0">
                <a:effectLst/>
                <a:latin typeface="Times New Roman" panose="02020603050405020304" pitchFamily="18" charset="0"/>
                <a:ea typeface="Calibri" panose="020F0502020204030204" pitchFamily="34" charset="0"/>
              </a:rPr>
              <a:t>&gt;0.05). Error ribbons of each trendline represent the upper and lower 95% confidence intervals.</a:t>
            </a:r>
            <a:r>
              <a:rPr lang="en-US" sz="1400" dirty="0">
                <a:effectLst/>
              </a:rPr>
              <a:t> </a:t>
            </a:r>
            <a:endParaRPr lang="en-US" sz="14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3485385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A92F9A3-01DF-37A7-3659-CAACAECCB4CE}"/>
              </a:ext>
            </a:extLst>
          </p:cNvPr>
          <p:cNvSpPr txBox="1"/>
          <p:nvPr/>
        </p:nvSpPr>
        <p:spPr>
          <a:xfrm>
            <a:off x="2241082" y="4831885"/>
            <a:ext cx="7709836" cy="1815882"/>
          </a:xfrm>
          <a:prstGeom prst="rect">
            <a:avLst/>
          </a:prstGeom>
          <a:noFill/>
        </p:spPr>
        <p:txBody>
          <a:bodyPr wrap="square" rtlCol="0">
            <a:spAutoFit/>
          </a:bodyPr>
          <a:lstStyle/>
          <a:p>
            <a:pPr marL="0" marR="0"/>
            <a:r>
              <a:rPr lang="en-US" sz="1400" b="1" dirty="0">
                <a:effectLst/>
                <a:latin typeface="Times New Roman" panose="02020603050405020304" pitchFamily="18" charset="0"/>
                <a:ea typeface="Calibri" panose="020F0502020204030204" pitchFamily="34" charset="0"/>
              </a:rPr>
              <a:t>Figure 3. </a:t>
            </a:r>
            <a:r>
              <a:rPr lang="en-US" sz="1400" dirty="0">
                <a:effectLst/>
                <a:latin typeface="Times New Roman" panose="02020603050405020304" pitchFamily="18" charset="0"/>
                <a:ea typeface="Calibri" panose="020F0502020204030204" pitchFamily="34" charset="0"/>
              </a:rPr>
              <a:t>Effects of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concentration, inoculation, and nitrogen fertilization on the ratio of root nodule biomass to root biomass. Nitrogen fertilization is on the x-axis. Red shaded points and trendlines indicate plants grown under elevated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while blue shaded points and trendlines indicate plants grown under ambient CO</a:t>
            </a:r>
            <a:r>
              <a:rPr lang="en-US" sz="1400" baseline="-25000" dirty="0">
                <a:effectLst/>
                <a:latin typeface="Times New Roman" panose="02020603050405020304" pitchFamily="18" charset="0"/>
                <a:ea typeface="Calibri" panose="020F0502020204030204" pitchFamily="34" charset="0"/>
              </a:rPr>
              <a:t>2</a:t>
            </a:r>
            <a:r>
              <a:rPr lang="en-US" sz="1400" dirty="0">
                <a:effectLst/>
                <a:latin typeface="Times New Roman" panose="02020603050405020304" pitchFamily="18" charset="0"/>
                <a:ea typeface="Calibri" panose="020F0502020204030204" pitchFamily="34" charset="0"/>
              </a:rPr>
              <a:t>. Light blue and light red circular points and trendlines indicate measurements collected from uninoculated plants, while dark blue and dark red triangular points indicate measurements collected from inoculated plants. Solid trendlines indicate regression slopes that are different from zero (</a:t>
            </a:r>
            <a:r>
              <a:rPr lang="en-US" sz="1400" i="1" dirty="0">
                <a:effectLst/>
                <a:latin typeface="Times New Roman" panose="02020603050405020304" pitchFamily="18" charset="0"/>
                <a:ea typeface="Calibri" panose="020F0502020204030204" pitchFamily="34" charset="0"/>
              </a:rPr>
              <a:t>p</a:t>
            </a:r>
            <a:r>
              <a:rPr lang="en-US" sz="1400" dirty="0">
                <a:effectLst/>
                <a:latin typeface="Times New Roman" panose="02020603050405020304" pitchFamily="18" charset="0"/>
                <a:ea typeface="Calibri" panose="020F0502020204030204" pitchFamily="34" charset="0"/>
              </a:rPr>
              <a:t>&lt;0.05), while dashed trendlines indicate slopes that are not distinguishable from zero (</a:t>
            </a:r>
            <a:r>
              <a:rPr lang="en-US" sz="1400" i="1" dirty="0">
                <a:effectLst/>
                <a:latin typeface="Times New Roman" panose="02020603050405020304" pitchFamily="18" charset="0"/>
                <a:ea typeface="Calibri" panose="020F0502020204030204" pitchFamily="34" charset="0"/>
              </a:rPr>
              <a:t>p</a:t>
            </a:r>
            <a:r>
              <a:rPr lang="en-US" sz="1400" dirty="0">
                <a:effectLst/>
                <a:latin typeface="Times New Roman" panose="02020603050405020304" pitchFamily="18" charset="0"/>
                <a:ea typeface="Calibri" panose="020F0502020204030204" pitchFamily="34" charset="0"/>
              </a:rPr>
              <a:t>&gt;0.05). Error ribbons of each trendline represent the upper and lower 95% confidence intervals.</a:t>
            </a:r>
            <a:r>
              <a:rPr lang="en-US" sz="1400" dirty="0">
                <a:effectLst/>
              </a:rPr>
              <a:t> </a:t>
            </a:r>
            <a:endParaRPr lang="en-US" sz="1400" dirty="0">
              <a:effectLst/>
              <a:latin typeface="Times New Roman" panose="02020603050405020304" pitchFamily="18" charset="0"/>
              <a:ea typeface="Calibri" panose="020F0502020204030204" pitchFamily="34" charset="0"/>
            </a:endParaRPr>
          </a:p>
        </p:txBody>
      </p:sp>
      <p:pic>
        <p:nvPicPr>
          <p:cNvPr id="6" name="Picture 5" descr="A graph of different types of fertilizer&#10;&#10;AI-generated content may be incorrect.">
            <a:extLst>
              <a:ext uri="{FF2B5EF4-FFF2-40B4-BE49-F238E27FC236}">
                <a16:creationId xmlns:a16="http://schemas.microsoft.com/office/drawing/2014/main" id="{C94F92DB-398B-554B-819A-C8E75FC7A030}"/>
              </a:ext>
            </a:extLst>
          </p:cNvPr>
          <p:cNvPicPr>
            <a:picLocks noChangeAspect="1"/>
          </p:cNvPicPr>
          <p:nvPr/>
        </p:nvPicPr>
        <p:blipFill>
          <a:blip r:embed="rId2"/>
          <a:stretch>
            <a:fillRect/>
          </a:stretch>
        </p:blipFill>
        <p:spPr>
          <a:xfrm>
            <a:off x="4192562" y="1809551"/>
            <a:ext cx="5338813" cy="3003082"/>
          </a:xfrm>
          <a:prstGeom prst="rect">
            <a:avLst/>
          </a:prstGeom>
        </p:spPr>
      </p:pic>
    </p:spTree>
    <p:extLst>
      <p:ext uri="{BB962C8B-B14F-4D97-AF65-F5344CB8AC3E}">
        <p14:creationId xmlns:p14="http://schemas.microsoft.com/office/powerpoint/2010/main" val="40173756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99</TotalTime>
  <Words>628</Words>
  <Application>Microsoft Macintosh PowerPoint</Application>
  <PresentationFormat>Widescreen</PresentationFormat>
  <Paragraphs>4</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Aptos</vt:lpstr>
      <vt:lpstr>Aptos Display</vt:lpstr>
      <vt:lpstr>Arial</vt:lpstr>
      <vt:lpstr>Times New Roman</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Perkowski, Evan A</dc:creator>
  <cp:lastModifiedBy>Perkowski, Evan A</cp:lastModifiedBy>
  <cp:revision>2</cp:revision>
  <cp:lastPrinted>2025-02-27T03:17:37Z</cp:lastPrinted>
  <dcterms:created xsi:type="dcterms:W3CDTF">2025-02-27T02:50:40Z</dcterms:created>
  <dcterms:modified xsi:type="dcterms:W3CDTF">2025-02-27T04:29:51Z</dcterms:modified>
</cp:coreProperties>
</file>

<file path=docProps/thumbnail.jpeg>
</file>